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sldIdLst>
    <p:sldId id="256" r:id="rId5"/>
  </p:sldIdLst>
  <p:sldSz cx="10439400" cy="7556500"/>
  <p:notesSz cx="6797675" cy="9926638"/>
  <p:embeddedFontLst>
    <p:embeddedFont>
      <p:font typeface="Futura" panose="020B0604020202020204" charset="0"/>
      <p:regular r:id="rId6"/>
    </p:embeddedFont>
    <p:embeddedFont>
      <p:font typeface="Futura Bold" panose="020B0604020202020204" charset="0"/>
      <p:regular r:id="rId7"/>
    </p:embeddedFont>
    <p:embeddedFont>
      <p:font typeface="Futura Light" panose="020B0604020202020204" charset="0"/>
      <p:regular r:id="rId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DCAF9"/>
    <a:srgbClr val="D6CBEB"/>
    <a:srgbClr val="E6CFE7"/>
    <a:srgbClr val="FF8989"/>
    <a:srgbClr val="AEECA2"/>
    <a:srgbClr val="F9FABC"/>
    <a:srgbClr val="FABCDA"/>
    <a:srgbClr val="A3DD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>
        <p:scale>
          <a:sx n="66" d="100"/>
          <a:sy n="66" d="100"/>
        </p:scale>
        <p:origin x="1008" y="3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3.fntdata"/><Relationship Id="rId3" Type="http://schemas.openxmlformats.org/officeDocument/2006/relationships/customXml" Target="../customXml/item3.xml"/><Relationship Id="rId7" Type="http://schemas.openxmlformats.org/officeDocument/2006/relationships/font" Target="fonts/font2.fntdata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font" Target="fonts/font1.fntdata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9/8/2026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9/8/2026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9/8/2026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9/8/2026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9/8/2026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9/8/2026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reeform 18"/>
          <p:cNvSpPr/>
          <p:nvPr/>
        </p:nvSpPr>
        <p:spPr>
          <a:xfrm>
            <a:off x="270937" y="269748"/>
            <a:ext cx="813956" cy="1071931"/>
          </a:xfrm>
          <a:custGeom>
            <a:avLst/>
            <a:gdLst/>
            <a:ahLst/>
            <a:cxnLst/>
            <a:rect l="l" t="t" r="r" b="b"/>
            <a:pathLst>
              <a:path w="813956" h="1071931">
                <a:moveTo>
                  <a:pt x="0" y="0"/>
                </a:moveTo>
                <a:lnTo>
                  <a:pt x="813955" y="0"/>
                </a:lnTo>
                <a:lnTo>
                  <a:pt x="813955" y="1071931"/>
                </a:lnTo>
                <a:lnTo>
                  <a:pt x="0" y="107193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5" name="Group 35"/>
          <p:cNvGrpSpPr/>
          <p:nvPr/>
        </p:nvGrpSpPr>
        <p:grpSpPr>
          <a:xfrm>
            <a:off x="2778882" y="2693446"/>
            <a:ext cx="4924231" cy="1657207"/>
            <a:chOff x="1" y="-179252"/>
            <a:chExt cx="6565642" cy="2209608"/>
          </a:xfrm>
        </p:grpSpPr>
        <p:sp>
          <p:nvSpPr>
            <p:cNvPr id="36" name="TextBox 36"/>
            <p:cNvSpPr txBox="1"/>
            <p:nvPr/>
          </p:nvSpPr>
          <p:spPr>
            <a:xfrm>
              <a:off x="744878" y="645362"/>
              <a:ext cx="5105649" cy="1384994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2729"/>
                </a:lnSpc>
              </a:pPr>
              <a:r>
                <a:rPr lang="en-US" sz="2099" spc="-65" dirty="0">
                  <a:solidFill>
                    <a:srgbClr val="3B5060"/>
                  </a:solidFill>
                  <a:latin typeface="Futura"/>
                  <a:ea typeface="Futura"/>
                  <a:cs typeface="Futura"/>
                  <a:sym typeface="Futura"/>
                </a:rPr>
                <a:t>Topic Overview</a:t>
              </a:r>
            </a:p>
            <a:p>
              <a:pPr algn="ctr">
                <a:lnSpc>
                  <a:spcPts val="2729"/>
                </a:lnSpc>
              </a:pPr>
              <a:r>
                <a:rPr lang="en-US" sz="2099" spc="-65" dirty="0">
                  <a:solidFill>
                    <a:srgbClr val="3B5060"/>
                  </a:solidFill>
                  <a:latin typeface="Futura"/>
                  <a:ea typeface="Futura"/>
                  <a:cs typeface="Futura"/>
                  <a:sym typeface="Futura"/>
                </a:rPr>
                <a:t>Year 3/4 </a:t>
              </a:r>
            </a:p>
            <a:p>
              <a:pPr algn="ctr">
                <a:lnSpc>
                  <a:spcPts val="2729"/>
                </a:lnSpc>
              </a:pPr>
              <a:r>
                <a:rPr lang="en-US" sz="2099" spc="-65" dirty="0">
                  <a:solidFill>
                    <a:srgbClr val="3B5060"/>
                  </a:solidFill>
                  <a:latin typeface="Futura"/>
                  <a:ea typeface="Futura"/>
                  <a:cs typeface="Futura"/>
                  <a:sym typeface="Futura"/>
                </a:rPr>
                <a:t>Autumn 1</a:t>
              </a:r>
            </a:p>
          </p:txBody>
        </p:sp>
        <p:sp>
          <p:nvSpPr>
            <p:cNvPr id="37" name="TextBox 37"/>
            <p:cNvSpPr txBox="1"/>
            <p:nvPr/>
          </p:nvSpPr>
          <p:spPr>
            <a:xfrm>
              <a:off x="1" y="-179252"/>
              <a:ext cx="6565642" cy="89407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2399"/>
                </a:lnSpc>
              </a:pPr>
              <a:r>
                <a:rPr lang="en-US" sz="2399" dirty="0">
                  <a:solidFill>
                    <a:srgbClr val="3B5060"/>
                  </a:solidFill>
                  <a:latin typeface="Futura Bold"/>
                  <a:ea typeface="Futura Bold"/>
                  <a:cs typeface="Futura Bold"/>
                  <a:sym typeface="Futura Bold"/>
                </a:rPr>
                <a:t>Rishton Methodist</a:t>
              </a:r>
            </a:p>
            <a:p>
              <a:pPr algn="ctr">
                <a:lnSpc>
                  <a:spcPts val="2399"/>
                </a:lnSpc>
                <a:spcBef>
                  <a:spcPct val="0"/>
                </a:spcBef>
              </a:pPr>
              <a:r>
                <a:rPr lang="en-US" sz="2399" dirty="0">
                  <a:solidFill>
                    <a:srgbClr val="3B5060"/>
                  </a:solidFill>
                  <a:latin typeface="Futura Bold"/>
                  <a:ea typeface="Futura Bold"/>
                  <a:cs typeface="Futura Bold"/>
                  <a:sym typeface="Futura Bold"/>
                </a:rPr>
                <a:t>Primary School</a:t>
              </a:r>
            </a:p>
          </p:txBody>
        </p:sp>
      </p:grpSp>
      <p:grpSp>
        <p:nvGrpSpPr>
          <p:cNvPr id="72" name="Group 71"/>
          <p:cNvGrpSpPr/>
          <p:nvPr/>
        </p:nvGrpSpPr>
        <p:grpSpPr>
          <a:xfrm>
            <a:off x="7646542" y="2552322"/>
            <a:ext cx="2568743" cy="1738474"/>
            <a:chOff x="7285949" y="2923152"/>
            <a:chExt cx="2568743" cy="1738474"/>
          </a:xfrm>
        </p:grpSpPr>
        <p:sp>
          <p:nvSpPr>
            <p:cNvPr id="8" name="Freeform 8"/>
            <p:cNvSpPr/>
            <p:nvPr/>
          </p:nvSpPr>
          <p:spPr>
            <a:xfrm>
              <a:off x="7293791" y="4172632"/>
              <a:ext cx="2475921" cy="488994"/>
            </a:xfrm>
            <a:custGeom>
              <a:avLst/>
              <a:gdLst/>
              <a:ahLst/>
              <a:cxnLst/>
              <a:rect l="l" t="t" r="r" b="b"/>
              <a:pathLst>
                <a:path w="2475921" h="488994">
                  <a:moveTo>
                    <a:pt x="0" y="0"/>
                  </a:moveTo>
                  <a:lnTo>
                    <a:pt x="2475921" y="0"/>
                  </a:lnTo>
                  <a:lnTo>
                    <a:pt x="2475921" y="488994"/>
                  </a:lnTo>
                  <a:lnTo>
                    <a:pt x="0" y="4889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alphaModFix amt="25000"/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grpSp>
          <p:nvGrpSpPr>
            <p:cNvPr id="49" name="Group 48"/>
            <p:cNvGrpSpPr/>
            <p:nvPr/>
          </p:nvGrpSpPr>
          <p:grpSpPr>
            <a:xfrm>
              <a:off x="7285949" y="2923152"/>
              <a:ext cx="2568743" cy="1539515"/>
              <a:chOff x="7285949" y="2923152"/>
              <a:chExt cx="2568743" cy="1539515"/>
            </a:xfrm>
          </p:grpSpPr>
          <p:sp>
            <p:nvSpPr>
              <p:cNvPr id="9" name="Freeform 9"/>
              <p:cNvSpPr/>
              <p:nvPr/>
            </p:nvSpPr>
            <p:spPr>
              <a:xfrm>
                <a:off x="7285949" y="3131591"/>
                <a:ext cx="2568743" cy="1331076"/>
              </a:xfrm>
              <a:custGeom>
                <a:avLst/>
                <a:gdLst/>
                <a:ahLst/>
                <a:cxnLst/>
                <a:rect l="l" t="t" r="r" b="b"/>
                <a:pathLst>
                  <a:path w="2568743" h="1331076">
                    <a:moveTo>
                      <a:pt x="0" y="0"/>
                    </a:moveTo>
                    <a:lnTo>
                      <a:pt x="2568743" y="0"/>
                    </a:lnTo>
                    <a:lnTo>
                      <a:pt x="2568743" y="1331076"/>
                    </a:lnTo>
                    <a:lnTo>
                      <a:pt x="0" y="1331076"/>
                    </a:lnTo>
                    <a:lnTo>
                      <a:pt x="0" y="0"/>
                    </a:lnTo>
                    <a:close/>
                  </a:path>
                </a:pathLst>
              </a:custGeom>
              <a:blipFill>
                <a:blip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  <a:stretch>
                  <a:fillRect/>
                </a:stretch>
              </a:blip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1" name="Flowchart: Terminator 40"/>
              <p:cNvSpPr/>
              <p:nvPr/>
            </p:nvSpPr>
            <p:spPr>
              <a:xfrm>
                <a:off x="8061938" y="2923152"/>
                <a:ext cx="967762" cy="364793"/>
              </a:xfrm>
              <a:prstGeom prst="flowChartTerminator">
                <a:avLst/>
              </a:prstGeom>
              <a:solidFill>
                <a:srgbClr val="AEECA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  <p:sp>
          <p:nvSpPr>
            <p:cNvPr id="22" name="TextBox 22"/>
            <p:cNvSpPr txBox="1"/>
            <p:nvPr/>
          </p:nvSpPr>
          <p:spPr>
            <a:xfrm>
              <a:off x="8157084" y="2964900"/>
              <a:ext cx="821575" cy="294953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marL="0" lvl="0" indent="0" algn="ctr">
                <a:lnSpc>
                  <a:spcPts val="2338"/>
                </a:lnSpc>
                <a:spcBef>
                  <a:spcPct val="0"/>
                </a:spcBef>
              </a:pPr>
              <a:r>
                <a:rPr lang="en-US" sz="1670" dirty="0">
                  <a:solidFill>
                    <a:srgbClr val="3B5060"/>
                  </a:solidFill>
                  <a:latin typeface="Futura Bold"/>
                  <a:ea typeface="Futura Bold"/>
                  <a:cs typeface="Futura Bold"/>
                  <a:sym typeface="Futura Bold"/>
                </a:rPr>
                <a:t>Science </a:t>
              </a:r>
            </a:p>
          </p:txBody>
        </p:sp>
        <p:sp>
          <p:nvSpPr>
            <p:cNvPr id="32" name="TextBox 32"/>
            <p:cNvSpPr txBox="1"/>
            <p:nvPr/>
          </p:nvSpPr>
          <p:spPr>
            <a:xfrm>
              <a:off x="7444208" y="3717173"/>
              <a:ext cx="2247328" cy="16671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284"/>
                </a:lnSpc>
              </a:pPr>
              <a:r>
                <a:rPr lang="en-US" sz="1284" dirty="0">
                  <a:solidFill>
                    <a:srgbClr val="3B5060"/>
                  </a:solidFill>
                  <a:latin typeface="Futura Light"/>
                  <a:ea typeface="Futura Light"/>
                  <a:cs typeface="Futura Light"/>
                  <a:sym typeface="Futura Light"/>
                </a:rPr>
                <a:t>Animals including humans</a:t>
              </a:r>
            </a:p>
          </p:txBody>
        </p:sp>
      </p:grpSp>
      <p:grpSp>
        <p:nvGrpSpPr>
          <p:cNvPr id="77" name="Group 76"/>
          <p:cNvGrpSpPr/>
          <p:nvPr/>
        </p:nvGrpSpPr>
        <p:grpSpPr>
          <a:xfrm>
            <a:off x="1000446" y="1021946"/>
            <a:ext cx="2580362" cy="1780014"/>
            <a:chOff x="1102183" y="1142133"/>
            <a:chExt cx="2580362" cy="1780014"/>
          </a:xfrm>
        </p:grpSpPr>
        <p:sp>
          <p:nvSpPr>
            <p:cNvPr id="12" name="Freeform 12"/>
            <p:cNvSpPr/>
            <p:nvPr/>
          </p:nvSpPr>
          <p:spPr>
            <a:xfrm>
              <a:off x="1102183" y="2433153"/>
              <a:ext cx="2475921" cy="488994"/>
            </a:xfrm>
            <a:custGeom>
              <a:avLst/>
              <a:gdLst/>
              <a:ahLst/>
              <a:cxnLst/>
              <a:rect l="l" t="t" r="r" b="b"/>
              <a:pathLst>
                <a:path w="2475921" h="488994">
                  <a:moveTo>
                    <a:pt x="0" y="0"/>
                  </a:moveTo>
                  <a:lnTo>
                    <a:pt x="2475921" y="0"/>
                  </a:lnTo>
                  <a:lnTo>
                    <a:pt x="2475921" y="488994"/>
                  </a:lnTo>
                  <a:lnTo>
                    <a:pt x="0" y="4889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alphaModFix amt="25000"/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grpSp>
          <p:nvGrpSpPr>
            <p:cNvPr id="53" name="Group 52"/>
            <p:cNvGrpSpPr/>
            <p:nvPr/>
          </p:nvGrpSpPr>
          <p:grpSpPr>
            <a:xfrm>
              <a:off x="1113802" y="1142133"/>
              <a:ext cx="2568743" cy="1541044"/>
              <a:chOff x="1113802" y="1142133"/>
              <a:chExt cx="2568743" cy="1541044"/>
            </a:xfrm>
          </p:grpSpPr>
          <p:sp>
            <p:nvSpPr>
              <p:cNvPr id="13" name="Freeform 13"/>
              <p:cNvSpPr/>
              <p:nvPr/>
            </p:nvSpPr>
            <p:spPr>
              <a:xfrm>
                <a:off x="1113802" y="1352101"/>
                <a:ext cx="2568743" cy="1331076"/>
              </a:xfrm>
              <a:custGeom>
                <a:avLst/>
                <a:gdLst/>
                <a:ahLst/>
                <a:cxnLst/>
                <a:rect l="l" t="t" r="r" b="b"/>
                <a:pathLst>
                  <a:path w="2568743" h="1331076">
                    <a:moveTo>
                      <a:pt x="0" y="0"/>
                    </a:moveTo>
                    <a:lnTo>
                      <a:pt x="2568743" y="0"/>
                    </a:lnTo>
                    <a:lnTo>
                      <a:pt x="2568743" y="1331076"/>
                    </a:lnTo>
                    <a:lnTo>
                      <a:pt x="0" y="1331076"/>
                    </a:lnTo>
                    <a:lnTo>
                      <a:pt x="0" y="0"/>
                    </a:lnTo>
                    <a:close/>
                  </a:path>
                </a:pathLst>
              </a:custGeom>
              <a:blipFill>
                <a:blip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  <a:stretch>
                  <a:fillRect/>
                </a:stretch>
              </a:blipFill>
            </p:spPr>
            <p:txBody>
              <a:bodyPr/>
              <a:lstStyle/>
              <a:p>
                <a:endParaRPr lang="en-GB" dirty="0"/>
              </a:p>
            </p:txBody>
          </p:sp>
          <p:sp>
            <p:nvSpPr>
              <p:cNvPr id="38" name="Flowchart: Terminator 37"/>
              <p:cNvSpPr/>
              <p:nvPr/>
            </p:nvSpPr>
            <p:spPr>
              <a:xfrm>
                <a:off x="1914291" y="1142133"/>
                <a:ext cx="967762" cy="364793"/>
              </a:xfrm>
              <a:prstGeom prst="flowChartTerminator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  <p:sp>
          <p:nvSpPr>
            <p:cNvPr id="34" name="TextBox 34"/>
            <p:cNvSpPr txBox="1"/>
            <p:nvPr/>
          </p:nvSpPr>
          <p:spPr>
            <a:xfrm>
              <a:off x="1274509" y="1645677"/>
              <a:ext cx="2247328" cy="50013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284"/>
                </a:lnSpc>
              </a:pPr>
              <a:r>
                <a:rPr lang="en-US" sz="1284" dirty="0">
                  <a:solidFill>
                    <a:srgbClr val="3B5060"/>
                  </a:solidFill>
                  <a:latin typeface="Futura Light"/>
                  <a:ea typeface="Futura Light"/>
                  <a:cs typeface="Futura Light"/>
                  <a:sym typeface="Futura Light"/>
                </a:rPr>
                <a:t>Place Value </a:t>
              </a:r>
            </a:p>
            <a:p>
              <a:pPr algn="ctr">
                <a:lnSpc>
                  <a:spcPts val="1284"/>
                </a:lnSpc>
              </a:pPr>
              <a:endParaRPr lang="en-US" sz="1284" dirty="0">
                <a:solidFill>
                  <a:srgbClr val="3B5060"/>
                </a:solidFill>
                <a:latin typeface="Futura Light"/>
                <a:ea typeface="Futura Light"/>
                <a:cs typeface="Futura Light"/>
                <a:sym typeface="Futura Light"/>
              </a:endParaRPr>
            </a:p>
            <a:p>
              <a:pPr algn="ctr">
                <a:lnSpc>
                  <a:spcPts val="1284"/>
                </a:lnSpc>
              </a:pPr>
              <a:r>
                <a:rPr lang="en-US" sz="1284" dirty="0">
                  <a:solidFill>
                    <a:srgbClr val="3B5060"/>
                  </a:solidFill>
                  <a:latin typeface="Futura Light"/>
                  <a:ea typeface="Futura Light"/>
                  <a:cs typeface="Futura Light"/>
                  <a:sym typeface="Futura Light"/>
                </a:rPr>
                <a:t>Addition and Subtraction</a:t>
              </a:r>
            </a:p>
          </p:txBody>
        </p:sp>
        <p:sp>
          <p:nvSpPr>
            <p:cNvPr id="19" name="TextBox 19"/>
            <p:cNvSpPr txBox="1"/>
            <p:nvPr/>
          </p:nvSpPr>
          <p:spPr>
            <a:xfrm>
              <a:off x="1988101" y="1183346"/>
              <a:ext cx="820143" cy="294953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2338"/>
                </a:lnSpc>
                <a:spcBef>
                  <a:spcPct val="0"/>
                </a:spcBef>
              </a:pPr>
              <a:r>
                <a:rPr lang="en-US" sz="1670" dirty="0">
                  <a:solidFill>
                    <a:srgbClr val="3B5060"/>
                  </a:solidFill>
                  <a:latin typeface="Futura Bold"/>
                  <a:ea typeface="Futura Bold"/>
                  <a:cs typeface="Futura Bold"/>
                  <a:sym typeface="Futura Bold"/>
                </a:rPr>
                <a:t>Maths</a:t>
              </a:r>
            </a:p>
          </p:txBody>
        </p:sp>
      </p:grpSp>
      <p:grpSp>
        <p:nvGrpSpPr>
          <p:cNvPr id="74" name="Group 73"/>
          <p:cNvGrpSpPr/>
          <p:nvPr/>
        </p:nvGrpSpPr>
        <p:grpSpPr>
          <a:xfrm>
            <a:off x="4039366" y="4687091"/>
            <a:ext cx="2568743" cy="1236478"/>
            <a:chOff x="3976710" y="4875466"/>
            <a:chExt cx="2568743" cy="1236478"/>
          </a:xfrm>
        </p:grpSpPr>
        <p:sp>
          <p:nvSpPr>
            <p:cNvPr id="2" name="Freeform 2"/>
            <p:cNvSpPr/>
            <p:nvPr/>
          </p:nvSpPr>
          <p:spPr>
            <a:xfrm>
              <a:off x="4023120" y="5622950"/>
              <a:ext cx="2475921" cy="488994"/>
            </a:xfrm>
            <a:custGeom>
              <a:avLst/>
              <a:gdLst/>
              <a:ahLst/>
              <a:cxnLst/>
              <a:rect l="l" t="t" r="r" b="b"/>
              <a:pathLst>
                <a:path w="2475921" h="488994">
                  <a:moveTo>
                    <a:pt x="0" y="0"/>
                  </a:moveTo>
                  <a:lnTo>
                    <a:pt x="2475921" y="0"/>
                  </a:lnTo>
                  <a:lnTo>
                    <a:pt x="2475921" y="488994"/>
                  </a:lnTo>
                  <a:lnTo>
                    <a:pt x="0" y="4889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alphaModFix amt="25000"/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grpSp>
          <p:nvGrpSpPr>
            <p:cNvPr id="50" name="Group 49"/>
            <p:cNvGrpSpPr/>
            <p:nvPr/>
          </p:nvGrpSpPr>
          <p:grpSpPr>
            <a:xfrm>
              <a:off x="3976710" y="4875466"/>
              <a:ext cx="2568743" cy="1003248"/>
              <a:chOff x="3976710" y="4875466"/>
              <a:chExt cx="2568743" cy="1003248"/>
            </a:xfrm>
          </p:grpSpPr>
          <p:sp>
            <p:nvSpPr>
              <p:cNvPr id="3" name="Freeform 3"/>
              <p:cNvSpPr/>
              <p:nvPr/>
            </p:nvSpPr>
            <p:spPr>
              <a:xfrm>
                <a:off x="3976710" y="5050437"/>
                <a:ext cx="2568743" cy="828277"/>
              </a:xfrm>
              <a:custGeom>
                <a:avLst/>
                <a:gdLst/>
                <a:ahLst/>
                <a:cxnLst/>
                <a:rect l="l" t="t" r="r" b="b"/>
                <a:pathLst>
                  <a:path w="2568743" h="1331076">
                    <a:moveTo>
                      <a:pt x="0" y="0"/>
                    </a:moveTo>
                    <a:lnTo>
                      <a:pt x="2568743" y="0"/>
                    </a:lnTo>
                    <a:lnTo>
                      <a:pt x="2568743" y="1331076"/>
                    </a:lnTo>
                    <a:lnTo>
                      <a:pt x="0" y="1331076"/>
                    </a:lnTo>
                    <a:lnTo>
                      <a:pt x="0" y="0"/>
                    </a:lnTo>
                    <a:close/>
                  </a:path>
                </a:pathLst>
              </a:custGeom>
              <a:blipFill>
                <a:blip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  <a:stretch>
                  <a:fillRect/>
                </a:stretch>
              </a:blip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3" name="Flowchart: Terminator 42"/>
              <p:cNvSpPr/>
              <p:nvPr/>
            </p:nvSpPr>
            <p:spPr>
              <a:xfrm>
                <a:off x="4616785" y="4875466"/>
                <a:ext cx="1265455" cy="364793"/>
              </a:xfrm>
              <a:prstGeom prst="flowChartTerminator">
                <a:avLst/>
              </a:prstGeom>
              <a:solidFill>
                <a:srgbClr val="A3DDC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  <p:sp>
          <p:nvSpPr>
            <p:cNvPr id="28" name="TextBox 28"/>
            <p:cNvSpPr txBox="1"/>
            <p:nvPr/>
          </p:nvSpPr>
          <p:spPr>
            <a:xfrm>
              <a:off x="4157903" y="5399372"/>
              <a:ext cx="2247328" cy="333425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1284"/>
                </a:lnSpc>
              </a:pPr>
              <a:r>
                <a:rPr lang="en-US" sz="1284" dirty="0">
                  <a:solidFill>
                    <a:srgbClr val="3B5060"/>
                  </a:solidFill>
                  <a:latin typeface="Futura Light"/>
                  <a:ea typeface="Futura Light"/>
                  <a:cs typeface="Futura Light"/>
                  <a:sym typeface="Futura Light"/>
                </a:rPr>
                <a:t>Programming: Scratch</a:t>
              </a:r>
            </a:p>
            <a:p>
              <a:pPr algn="ctr">
                <a:lnSpc>
                  <a:spcPts val="1284"/>
                </a:lnSpc>
              </a:pPr>
              <a:endParaRPr lang="en-US" sz="1284" dirty="0">
                <a:solidFill>
                  <a:srgbClr val="3B5060"/>
                </a:solidFill>
                <a:latin typeface="Futura Light"/>
                <a:ea typeface="Futura Light"/>
                <a:cs typeface="Futura Light"/>
                <a:sym typeface="Futura Light"/>
              </a:endParaRPr>
            </a:p>
          </p:txBody>
        </p:sp>
        <p:sp>
          <p:nvSpPr>
            <p:cNvPr id="20" name="TextBox 20"/>
            <p:cNvSpPr txBox="1"/>
            <p:nvPr/>
          </p:nvSpPr>
          <p:spPr>
            <a:xfrm>
              <a:off x="4686300" y="4908478"/>
              <a:ext cx="1128417" cy="294953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marL="0" lvl="0" indent="0" algn="ctr">
                <a:lnSpc>
                  <a:spcPts val="2338"/>
                </a:lnSpc>
                <a:spcBef>
                  <a:spcPct val="0"/>
                </a:spcBef>
              </a:pPr>
              <a:r>
                <a:rPr lang="en-US" sz="1670" dirty="0">
                  <a:solidFill>
                    <a:srgbClr val="3B5060"/>
                  </a:solidFill>
                  <a:latin typeface="Futura Bold"/>
                  <a:ea typeface="Futura Bold"/>
                  <a:cs typeface="Futura Bold"/>
                  <a:sym typeface="Futura Bold"/>
                </a:rPr>
                <a:t>Computing </a:t>
              </a:r>
            </a:p>
          </p:txBody>
        </p:sp>
      </p:grpSp>
      <p:grpSp>
        <p:nvGrpSpPr>
          <p:cNvPr id="73" name="Group 72"/>
          <p:cNvGrpSpPr/>
          <p:nvPr/>
        </p:nvGrpSpPr>
        <p:grpSpPr>
          <a:xfrm>
            <a:off x="7457072" y="4577526"/>
            <a:ext cx="2595057" cy="1693387"/>
            <a:chOff x="6912635" y="4801304"/>
            <a:chExt cx="2595057" cy="1693387"/>
          </a:xfrm>
        </p:grpSpPr>
        <p:sp>
          <p:nvSpPr>
            <p:cNvPr id="6" name="Freeform 6"/>
            <p:cNvSpPr/>
            <p:nvPr/>
          </p:nvSpPr>
          <p:spPr>
            <a:xfrm>
              <a:off x="6912635" y="6005697"/>
              <a:ext cx="2475921" cy="488994"/>
            </a:xfrm>
            <a:custGeom>
              <a:avLst/>
              <a:gdLst/>
              <a:ahLst/>
              <a:cxnLst/>
              <a:rect l="l" t="t" r="r" b="b"/>
              <a:pathLst>
                <a:path w="2475921" h="488994">
                  <a:moveTo>
                    <a:pt x="0" y="0"/>
                  </a:moveTo>
                  <a:lnTo>
                    <a:pt x="2475921" y="0"/>
                  </a:lnTo>
                  <a:lnTo>
                    <a:pt x="2475921" y="488994"/>
                  </a:lnTo>
                  <a:lnTo>
                    <a:pt x="0" y="4889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alphaModFix amt="25000"/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grpSp>
          <p:nvGrpSpPr>
            <p:cNvPr id="47" name="Group 46"/>
            <p:cNvGrpSpPr/>
            <p:nvPr/>
          </p:nvGrpSpPr>
          <p:grpSpPr>
            <a:xfrm>
              <a:off x="6938949" y="4801304"/>
              <a:ext cx="2568743" cy="1503642"/>
              <a:chOff x="6938949" y="4801304"/>
              <a:chExt cx="2568743" cy="1503642"/>
            </a:xfrm>
          </p:grpSpPr>
          <p:sp>
            <p:nvSpPr>
              <p:cNvPr id="7" name="Freeform 7"/>
              <p:cNvSpPr/>
              <p:nvPr/>
            </p:nvSpPr>
            <p:spPr>
              <a:xfrm>
                <a:off x="6938949" y="4973870"/>
                <a:ext cx="2568743" cy="1331076"/>
              </a:xfrm>
              <a:custGeom>
                <a:avLst/>
                <a:gdLst/>
                <a:ahLst/>
                <a:cxnLst/>
                <a:rect l="l" t="t" r="r" b="b"/>
                <a:pathLst>
                  <a:path w="2568743" h="1331076">
                    <a:moveTo>
                      <a:pt x="0" y="0"/>
                    </a:moveTo>
                    <a:lnTo>
                      <a:pt x="2568743" y="0"/>
                    </a:lnTo>
                    <a:lnTo>
                      <a:pt x="2568743" y="1331076"/>
                    </a:lnTo>
                    <a:lnTo>
                      <a:pt x="0" y="1331076"/>
                    </a:lnTo>
                    <a:lnTo>
                      <a:pt x="0" y="0"/>
                    </a:lnTo>
                    <a:close/>
                  </a:path>
                </a:pathLst>
              </a:custGeom>
              <a:blipFill>
                <a:blip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  <a:stretch>
                  <a:fillRect/>
                </a:stretch>
              </a:blipFill>
            </p:spPr>
            <p:txBody>
              <a:bodyPr/>
              <a:lstStyle/>
              <a:p>
                <a:endParaRPr lang="en-GB" dirty="0"/>
              </a:p>
            </p:txBody>
          </p:sp>
          <p:sp>
            <p:nvSpPr>
              <p:cNvPr id="42" name="Flowchart: Terminator 41"/>
              <p:cNvSpPr/>
              <p:nvPr/>
            </p:nvSpPr>
            <p:spPr>
              <a:xfrm>
                <a:off x="7757138" y="4801304"/>
                <a:ext cx="950063" cy="364793"/>
              </a:xfrm>
              <a:prstGeom prst="flowChartTerminator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  <p:sp>
          <p:nvSpPr>
            <p:cNvPr id="29" name="TextBox 29"/>
            <p:cNvSpPr txBox="1"/>
            <p:nvPr/>
          </p:nvSpPr>
          <p:spPr>
            <a:xfrm>
              <a:off x="7186035" y="5321749"/>
              <a:ext cx="2036667" cy="333425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1284"/>
                </a:lnSpc>
              </a:pPr>
              <a:r>
                <a:rPr lang="en-US" sz="1284" dirty="0">
                  <a:solidFill>
                    <a:srgbClr val="3B5060"/>
                  </a:solidFill>
                  <a:latin typeface="Futura Light"/>
                  <a:ea typeface="Futura Light"/>
                  <a:cs typeface="Futura Light"/>
                  <a:sym typeface="Futura Light"/>
                </a:rPr>
                <a:t>Drawing – Giorgio Morandi (still life) </a:t>
              </a:r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7913222" y="4836223"/>
              <a:ext cx="726717" cy="258725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marL="0" lvl="0" indent="0" algn="ctr">
                <a:lnSpc>
                  <a:spcPts val="2338"/>
                </a:lnSpc>
                <a:spcBef>
                  <a:spcPct val="0"/>
                </a:spcBef>
              </a:pPr>
              <a:r>
                <a:rPr lang="en-US" sz="1670" dirty="0">
                  <a:solidFill>
                    <a:srgbClr val="3B5060"/>
                  </a:solidFill>
                  <a:latin typeface="Futura Bold"/>
                  <a:ea typeface="Futura Bold"/>
                  <a:cs typeface="Futura Bold"/>
                  <a:sym typeface="Futura Bold"/>
                </a:rPr>
                <a:t>Art </a:t>
              </a:r>
            </a:p>
          </p:txBody>
        </p:sp>
      </p:grpSp>
      <p:grpSp>
        <p:nvGrpSpPr>
          <p:cNvPr id="79" name="Group 78"/>
          <p:cNvGrpSpPr/>
          <p:nvPr/>
        </p:nvGrpSpPr>
        <p:grpSpPr>
          <a:xfrm>
            <a:off x="7085862" y="741333"/>
            <a:ext cx="2568743" cy="1731959"/>
            <a:chOff x="6938949" y="1150179"/>
            <a:chExt cx="2568743" cy="1731959"/>
          </a:xfrm>
        </p:grpSpPr>
        <p:sp>
          <p:nvSpPr>
            <p:cNvPr id="10" name="Freeform 10"/>
            <p:cNvSpPr/>
            <p:nvPr/>
          </p:nvSpPr>
          <p:spPr>
            <a:xfrm>
              <a:off x="6971674" y="2393144"/>
              <a:ext cx="2475921" cy="488994"/>
            </a:xfrm>
            <a:custGeom>
              <a:avLst/>
              <a:gdLst/>
              <a:ahLst/>
              <a:cxnLst/>
              <a:rect l="l" t="t" r="r" b="b"/>
              <a:pathLst>
                <a:path w="2475921" h="488994">
                  <a:moveTo>
                    <a:pt x="0" y="0"/>
                  </a:moveTo>
                  <a:lnTo>
                    <a:pt x="2475921" y="0"/>
                  </a:lnTo>
                  <a:lnTo>
                    <a:pt x="2475921" y="488994"/>
                  </a:lnTo>
                  <a:lnTo>
                    <a:pt x="0" y="4889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alphaModFix amt="25000"/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grpSp>
          <p:nvGrpSpPr>
            <p:cNvPr id="44" name="Group 43"/>
            <p:cNvGrpSpPr/>
            <p:nvPr/>
          </p:nvGrpSpPr>
          <p:grpSpPr>
            <a:xfrm>
              <a:off x="6938949" y="1150179"/>
              <a:ext cx="2568743" cy="1533739"/>
              <a:chOff x="6938949" y="1150179"/>
              <a:chExt cx="2568743" cy="1533739"/>
            </a:xfrm>
          </p:grpSpPr>
          <p:grpSp>
            <p:nvGrpSpPr>
              <p:cNvPr id="48" name="Group 47"/>
              <p:cNvGrpSpPr/>
              <p:nvPr/>
            </p:nvGrpSpPr>
            <p:grpSpPr>
              <a:xfrm>
                <a:off x="6938949" y="1150179"/>
                <a:ext cx="2568743" cy="1533739"/>
                <a:chOff x="6938949" y="1150179"/>
                <a:chExt cx="2568743" cy="1533739"/>
              </a:xfrm>
            </p:grpSpPr>
            <p:sp>
              <p:nvSpPr>
                <p:cNvPr id="11" name="Freeform 11"/>
                <p:cNvSpPr/>
                <p:nvPr/>
              </p:nvSpPr>
              <p:spPr>
                <a:xfrm>
                  <a:off x="6938949" y="1352842"/>
                  <a:ext cx="2568743" cy="133107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568743" h="1331076">
                      <a:moveTo>
                        <a:pt x="0" y="0"/>
                      </a:moveTo>
                      <a:lnTo>
                        <a:pt x="2568743" y="0"/>
                      </a:lnTo>
                      <a:lnTo>
                        <a:pt x="2568743" y="1331076"/>
                      </a:lnTo>
                      <a:lnTo>
                        <a:pt x="0" y="1331076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blipFill>
                  <a:blip>
                    <a:extLst>
                      <a:ext uri="{96DAC541-7B7A-43D3-8B79-37D633B846F1}">
                        <asvg:svgBlip xmlns:asvg="http://schemas.microsoft.com/office/drawing/2016/SVG/main" r:embed="rId4"/>
                      </a:ext>
                    </a:extLst>
                  </a:blip>
                  <a:stretch>
                    <a:fillRect/>
                  </a:stretch>
                </a:blipFill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40" name="Flowchart: Terminator 39"/>
                <p:cNvSpPr/>
                <p:nvPr/>
              </p:nvSpPr>
              <p:spPr>
                <a:xfrm>
                  <a:off x="7739439" y="1150179"/>
                  <a:ext cx="967762" cy="364793"/>
                </a:xfrm>
                <a:prstGeom prst="flowChartTerminator">
                  <a:avLst/>
                </a:prstGeom>
                <a:solidFill>
                  <a:srgbClr val="FF8989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</p:grpSp>
          <p:sp>
            <p:nvSpPr>
              <p:cNvPr id="31" name="TextBox 31"/>
              <p:cNvSpPr txBox="1"/>
              <p:nvPr/>
            </p:nvSpPr>
            <p:spPr>
              <a:xfrm>
                <a:off x="7085970" y="1822368"/>
                <a:ext cx="2247328" cy="577081"/>
              </a:xfrm>
              <a:prstGeom prst="rect">
                <a:avLst/>
              </a:prstGeom>
            </p:spPr>
            <p:txBody>
              <a:bodyPr lIns="0" tIns="0" rIns="0" bIns="0" rtlCol="0" anchor="t">
                <a:spAutoFit/>
              </a:bodyPr>
              <a:lstStyle/>
              <a:p>
                <a:pPr algn="ctr">
                  <a:lnSpc>
                    <a:spcPts val="1452"/>
                  </a:lnSpc>
                </a:pPr>
                <a:r>
                  <a:rPr lang="en-US" sz="1284" dirty="0">
                    <a:solidFill>
                      <a:srgbClr val="3B5060"/>
                    </a:solidFill>
                    <a:latin typeface="Futura Light"/>
                    <a:ea typeface="Futura Light"/>
                    <a:cs typeface="Futura Light"/>
                    <a:sym typeface="Futura Light"/>
                  </a:rPr>
                  <a:t>What is the Role of a faith leader who has been called by God?</a:t>
                </a:r>
              </a:p>
            </p:txBody>
          </p:sp>
          <p:sp>
            <p:nvSpPr>
              <p:cNvPr id="23" name="TextBox 23"/>
              <p:cNvSpPr txBox="1"/>
              <p:nvPr/>
            </p:nvSpPr>
            <p:spPr>
              <a:xfrm>
                <a:off x="7546221" y="1189561"/>
                <a:ext cx="1326826" cy="258725"/>
              </a:xfrm>
              <a:prstGeom prst="rect">
                <a:avLst/>
              </a:prstGeom>
            </p:spPr>
            <p:txBody>
              <a:bodyPr lIns="0" tIns="0" rIns="0" bIns="0" rtlCol="0" anchor="t">
                <a:spAutoFit/>
              </a:bodyPr>
              <a:lstStyle/>
              <a:p>
                <a:pPr marL="0" lvl="0" indent="0" algn="ctr">
                  <a:lnSpc>
                    <a:spcPts val="2338"/>
                  </a:lnSpc>
                  <a:spcBef>
                    <a:spcPct val="0"/>
                  </a:spcBef>
                </a:pPr>
                <a:r>
                  <a:rPr lang="en-US" sz="1670" dirty="0">
                    <a:solidFill>
                      <a:srgbClr val="3B5060"/>
                    </a:solidFill>
                    <a:latin typeface="Futura Bold"/>
                    <a:ea typeface="Futura Bold"/>
                    <a:cs typeface="Futura Bold"/>
                    <a:sym typeface="Futura Bold"/>
                  </a:rPr>
                  <a:t>RE </a:t>
                </a:r>
              </a:p>
            </p:txBody>
          </p:sp>
        </p:grpSp>
      </p:grpSp>
      <p:grpSp>
        <p:nvGrpSpPr>
          <p:cNvPr id="76" name="Group 75"/>
          <p:cNvGrpSpPr/>
          <p:nvPr/>
        </p:nvGrpSpPr>
        <p:grpSpPr>
          <a:xfrm>
            <a:off x="305048" y="2736707"/>
            <a:ext cx="2568743" cy="1698390"/>
            <a:chOff x="585308" y="2954038"/>
            <a:chExt cx="2568743" cy="1698390"/>
          </a:xfrm>
        </p:grpSpPr>
        <p:sp>
          <p:nvSpPr>
            <p:cNvPr id="14" name="Freeform 14"/>
            <p:cNvSpPr/>
            <p:nvPr/>
          </p:nvSpPr>
          <p:spPr>
            <a:xfrm>
              <a:off x="631719" y="4163434"/>
              <a:ext cx="2475921" cy="488994"/>
            </a:xfrm>
            <a:custGeom>
              <a:avLst/>
              <a:gdLst/>
              <a:ahLst/>
              <a:cxnLst/>
              <a:rect l="l" t="t" r="r" b="b"/>
              <a:pathLst>
                <a:path w="2475921" h="488994">
                  <a:moveTo>
                    <a:pt x="0" y="0"/>
                  </a:moveTo>
                  <a:lnTo>
                    <a:pt x="2475921" y="0"/>
                  </a:lnTo>
                  <a:lnTo>
                    <a:pt x="2475921" y="488994"/>
                  </a:lnTo>
                  <a:lnTo>
                    <a:pt x="0" y="4889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alphaModFix amt="25000"/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grpSp>
          <p:nvGrpSpPr>
            <p:cNvPr id="52" name="Group 51"/>
            <p:cNvGrpSpPr/>
            <p:nvPr/>
          </p:nvGrpSpPr>
          <p:grpSpPr>
            <a:xfrm>
              <a:off x="585308" y="2954038"/>
              <a:ext cx="2568743" cy="1523211"/>
              <a:chOff x="585308" y="2954038"/>
              <a:chExt cx="2568743" cy="1523211"/>
            </a:xfrm>
          </p:grpSpPr>
          <p:sp>
            <p:nvSpPr>
              <p:cNvPr id="15" name="Freeform 15"/>
              <p:cNvSpPr/>
              <p:nvPr/>
            </p:nvSpPr>
            <p:spPr>
              <a:xfrm>
                <a:off x="585308" y="3146173"/>
                <a:ext cx="2568743" cy="1331076"/>
              </a:xfrm>
              <a:custGeom>
                <a:avLst/>
                <a:gdLst/>
                <a:ahLst/>
                <a:cxnLst/>
                <a:rect l="l" t="t" r="r" b="b"/>
                <a:pathLst>
                  <a:path w="2568743" h="1331076">
                    <a:moveTo>
                      <a:pt x="0" y="0"/>
                    </a:moveTo>
                    <a:lnTo>
                      <a:pt x="2568743" y="0"/>
                    </a:lnTo>
                    <a:lnTo>
                      <a:pt x="2568743" y="1331076"/>
                    </a:lnTo>
                    <a:lnTo>
                      <a:pt x="0" y="1331076"/>
                    </a:lnTo>
                    <a:lnTo>
                      <a:pt x="0" y="0"/>
                    </a:lnTo>
                    <a:close/>
                  </a:path>
                </a:pathLst>
              </a:custGeom>
              <a:blipFill>
                <a:blip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  <a:stretch>
                  <a:fillRect/>
                </a:stretch>
              </a:blip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6" name="Flowchart: Terminator 45"/>
              <p:cNvSpPr/>
              <p:nvPr/>
            </p:nvSpPr>
            <p:spPr>
              <a:xfrm>
                <a:off x="949775" y="2954038"/>
                <a:ext cx="1785380" cy="419504"/>
              </a:xfrm>
              <a:prstGeom prst="flowChartTerminator">
                <a:avLst/>
              </a:prstGeom>
              <a:solidFill>
                <a:srgbClr val="F9FAB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  <p:sp>
          <p:nvSpPr>
            <p:cNvPr id="25" name="TextBox 25"/>
            <p:cNvSpPr txBox="1"/>
            <p:nvPr/>
          </p:nvSpPr>
          <p:spPr>
            <a:xfrm>
              <a:off x="737730" y="3615778"/>
              <a:ext cx="2247328" cy="33342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284"/>
                </a:lnSpc>
              </a:pPr>
              <a:endParaRPr lang="en-GB" sz="1284" dirty="0">
                <a:solidFill>
                  <a:srgbClr val="3B5060"/>
                </a:solidFill>
                <a:latin typeface="Futura Light"/>
                <a:ea typeface="Futura Light"/>
                <a:cs typeface="Futura Light"/>
                <a:sym typeface="Futura Light"/>
              </a:endParaRPr>
            </a:p>
            <a:p>
              <a:pPr algn="ctr">
                <a:lnSpc>
                  <a:spcPts val="1284"/>
                </a:lnSpc>
              </a:pPr>
              <a:endParaRPr lang="en-US" sz="1284" dirty="0">
                <a:solidFill>
                  <a:srgbClr val="3B5060"/>
                </a:solidFill>
                <a:latin typeface="Futura Light"/>
                <a:ea typeface="Futura Light"/>
                <a:cs typeface="Futura Light"/>
                <a:sym typeface="Futura Light"/>
              </a:endParaRPr>
            </a:p>
          </p:txBody>
        </p:sp>
        <p:sp>
          <p:nvSpPr>
            <p:cNvPr id="24" name="TextBox 24"/>
            <p:cNvSpPr txBox="1"/>
            <p:nvPr/>
          </p:nvSpPr>
          <p:spPr>
            <a:xfrm>
              <a:off x="1228268" y="3019291"/>
              <a:ext cx="1127741" cy="294953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marL="0" lvl="0" indent="0" algn="ctr">
                <a:lnSpc>
                  <a:spcPts val="2338"/>
                </a:lnSpc>
                <a:spcBef>
                  <a:spcPct val="0"/>
                </a:spcBef>
              </a:pPr>
              <a:r>
                <a:rPr lang="en-US" sz="1670" dirty="0">
                  <a:solidFill>
                    <a:srgbClr val="3B5060"/>
                  </a:solidFill>
                  <a:latin typeface="Futura Bold"/>
                  <a:ea typeface="Futura Bold"/>
                  <a:cs typeface="Futura Bold"/>
                  <a:sym typeface="Futura Bold"/>
                </a:rPr>
                <a:t>Geography</a:t>
              </a:r>
            </a:p>
          </p:txBody>
        </p:sp>
      </p:grpSp>
      <p:grpSp>
        <p:nvGrpSpPr>
          <p:cNvPr id="75" name="Group 74"/>
          <p:cNvGrpSpPr/>
          <p:nvPr/>
        </p:nvGrpSpPr>
        <p:grpSpPr>
          <a:xfrm>
            <a:off x="606308" y="4455998"/>
            <a:ext cx="2568743" cy="1774047"/>
            <a:chOff x="1038481" y="4671905"/>
            <a:chExt cx="2568743" cy="1774047"/>
          </a:xfrm>
        </p:grpSpPr>
        <p:sp>
          <p:nvSpPr>
            <p:cNvPr id="16" name="Freeform 16"/>
            <p:cNvSpPr/>
            <p:nvPr/>
          </p:nvSpPr>
          <p:spPr>
            <a:xfrm>
              <a:off x="1084892" y="5956958"/>
              <a:ext cx="2475921" cy="488994"/>
            </a:xfrm>
            <a:custGeom>
              <a:avLst/>
              <a:gdLst/>
              <a:ahLst/>
              <a:cxnLst/>
              <a:rect l="l" t="t" r="r" b="b"/>
              <a:pathLst>
                <a:path w="2475921" h="488994">
                  <a:moveTo>
                    <a:pt x="0" y="0"/>
                  </a:moveTo>
                  <a:lnTo>
                    <a:pt x="2475921" y="0"/>
                  </a:lnTo>
                  <a:lnTo>
                    <a:pt x="2475921" y="488994"/>
                  </a:lnTo>
                  <a:lnTo>
                    <a:pt x="0" y="4889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alphaModFix amt="25000"/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grpSp>
          <p:nvGrpSpPr>
            <p:cNvPr id="51" name="Group 50"/>
            <p:cNvGrpSpPr/>
            <p:nvPr/>
          </p:nvGrpSpPr>
          <p:grpSpPr>
            <a:xfrm>
              <a:off x="1038481" y="4671905"/>
              <a:ext cx="2568743" cy="1531811"/>
              <a:chOff x="1038481" y="4671905"/>
              <a:chExt cx="2568743" cy="1531811"/>
            </a:xfrm>
          </p:grpSpPr>
          <p:sp>
            <p:nvSpPr>
              <p:cNvPr id="17" name="Freeform 17"/>
              <p:cNvSpPr/>
              <p:nvPr/>
            </p:nvSpPr>
            <p:spPr>
              <a:xfrm>
                <a:off x="1038481" y="4872640"/>
                <a:ext cx="2568743" cy="1331076"/>
              </a:xfrm>
              <a:custGeom>
                <a:avLst/>
                <a:gdLst/>
                <a:ahLst/>
                <a:cxnLst/>
                <a:rect l="l" t="t" r="r" b="b"/>
                <a:pathLst>
                  <a:path w="2568743" h="1331076">
                    <a:moveTo>
                      <a:pt x="0" y="0"/>
                    </a:moveTo>
                    <a:lnTo>
                      <a:pt x="2568743" y="0"/>
                    </a:lnTo>
                    <a:lnTo>
                      <a:pt x="2568743" y="1331076"/>
                    </a:lnTo>
                    <a:lnTo>
                      <a:pt x="0" y="1331076"/>
                    </a:lnTo>
                    <a:lnTo>
                      <a:pt x="0" y="0"/>
                    </a:lnTo>
                    <a:close/>
                  </a:path>
                </a:pathLst>
              </a:custGeom>
              <a:blipFill>
                <a:blip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  <a:stretch>
                  <a:fillRect/>
                </a:stretch>
              </a:blip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5" name="Flowchart: Terminator 44"/>
              <p:cNvSpPr/>
              <p:nvPr/>
            </p:nvSpPr>
            <p:spPr>
              <a:xfrm>
                <a:off x="1831680" y="4671905"/>
                <a:ext cx="967762" cy="364793"/>
              </a:xfrm>
              <a:prstGeom prst="flowChartTerminator">
                <a:avLst/>
              </a:prstGeom>
              <a:solidFill>
                <a:srgbClr val="FABCD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  <p:sp>
          <p:nvSpPr>
            <p:cNvPr id="27" name="TextBox 27"/>
            <p:cNvSpPr txBox="1"/>
            <p:nvPr/>
          </p:nvSpPr>
          <p:spPr>
            <a:xfrm>
              <a:off x="1174017" y="5353451"/>
              <a:ext cx="2247328" cy="16671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284"/>
                </a:lnSpc>
              </a:pPr>
              <a:r>
                <a:rPr lang="en-US" sz="1284" dirty="0">
                  <a:solidFill>
                    <a:srgbClr val="3B5060"/>
                  </a:solidFill>
                  <a:latin typeface="Futura Light"/>
                  <a:ea typeface="Futura Light"/>
                  <a:cs typeface="Futura Light"/>
                  <a:sym typeface="Futura Light"/>
                </a:rPr>
                <a:t>Being Me</a:t>
              </a:r>
            </a:p>
          </p:txBody>
        </p:sp>
        <p:sp>
          <p:nvSpPr>
            <p:cNvPr id="26" name="TextBox 26"/>
            <p:cNvSpPr txBox="1"/>
            <p:nvPr/>
          </p:nvSpPr>
          <p:spPr>
            <a:xfrm>
              <a:off x="1964396" y="4720802"/>
              <a:ext cx="709968" cy="258725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marL="0" lvl="0" indent="0" algn="ctr">
                <a:lnSpc>
                  <a:spcPts val="2338"/>
                </a:lnSpc>
                <a:spcBef>
                  <a:spcPct val="0"/>
                </a:spcBef>
              </a:pPr>
              <a:r>
                <a:rPr lang="en-US" sz="1670" dirty="0">
                  <a:solidFill>
                    <a:srgbClr val="3B5060"/>
                  </a:solidFill>
                  <a:latin typeface="Futura Bold"/>
                  <a:ea typeface="Futura Bold"/>
                  <a:cs typeface="Futura Bold"/>
                  <a:sym typeface="Futura Bold"/>
                </a:rPr>
                <a:t>PSHE </a:t>
              </a:r>
            </a:p>
          </p:txBody>
        </p:sp>
      </p:grpSp>
      <p:grpSp>
        <p:nvGrpSpPr>
          <p:cNvPr id="78" name="Group 77"/>
          <p:cNvGrpSpPr/>
          <p:nvPr/>
        </p:nvGrpSpPr>
        <p:grpSpPr>
          <a:xfrm>
            <a:off x="3934951" y="443619"/>
            <a:ext cx="2568743" cy="1711205"/>
            <a:chOff x="4043607" y="928603"/>
            <a:chExt cx="2568743" cy="1711205"/>
          </a:xfrm>
        </p:grpSpPr>
        <p:sp>
          <p:nvSpPr>
            <p:cNvPr id="4" name="Freeform 4"/>
            <p:cNvSpPr/>
            <p:nvPr/>
          </p:nvSpPr>
          <p:spPr>
            <a:xfrm>
              <a:off x="4043607" y="2150814"/>
              <a:ext cx="2475921" cy="488994"/>
            </a:xfrm>
            <a:custGeom>
              <a:avLst/>
              <a:gdLst/>
              <a:ahLst/>
              <a:cxnLst/>
              <a:rect l="l" t="t" r="r" b="b"/>
              <a:pathLst>
                <a:path w="2475921" h="488994">
                  <a:moveTo>
                    <a:pt x="0" y="0"/>
                  </a:moveTo>
                  <a:lnTo>
                    <a:pt x="2475921" y="0"/>
                  </a:lnTo>
                  <a:lnTo>
                    <a:pt x="2475921" y="488995"/>
                  </a:lnTo>
                  <a:lnTo>
                    <a:pt x="0" y="48899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alphaModFix amt="25000"/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grpSp>
          <p:nvGrpSpPr>
            <p:cNvPr id="56" name="Group 55"/>
            <p:cNvGrpSpPr/>
            <p:nvPr/>
          </p:nvGrpSpPr>
          <p:grpSpPr>
            <a:xfrm>
              <a:off x="4043607" y="928603"/>
              <a:ext cx="2568743" cy="1530678"/>
              <a:chOff x="4043607" y="928603"/>
              <a:chExt cx="2568743" cy="1530678"/>
            </a:xfrm>
          </p:grpSpPr>
          <p:sp>
            <p:nvSpPr>
              <p:cNvPr id="5" name="Freeform 5"/>
              <p:cNvSpPr/>
              <p:nvPr/>
            </p:nvSpPr>
            <p:spPr>
              <a:xfrm>
                <a:off x="4043607" y="1128205"/>
                <a:ext cx="2568743" cy="1331076"/>
              </a:xfrm>
              <a:custGeom>
                <a:avLst/>
                <a:gdLst/>
                <a:ahLst/>
                <a:cxnLst/>
                <a:rect l="l" t="t" r="r" b="b"/>
                <a:pathLst>
                  <a:path w="2568743" h="1331076">
                    <a:moveTo>
                      <a:pt x="0" y="0"/>
                    </a:moveTo>
                    <a:lnTo>
                      <a:pt x="2568743" y="0"/>
                    </a:lnTo>
                    <a:lnTo>
                      <a:pt x="2568743" y="1331076"/>
                    </a:lnTo>
                    <a:lnTo>
                      <a:pt x="0" y="1331076"/>
                    </a:lnTo>
                    <a:lnTo>
                      <a:pt x="0" y="0"/>
                    </a:lnTo>
                    <a:close/>
                  </a:path>
                </a:pathLst>
              </a:custGeom>
              <a:blipFill>
                <a:blip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  <a:stretch>
                  <a:fillRect/>
                </a:stretch>
              </a:blip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9" name="Flowchart: Terminator 38"/>
              <p:cNvSpPr/>
              <p:nvPr/>
            </p:nvSpPr>
            <p:spPr>
              <a:xfrm>
                <a:off x="4838700" y="928603"/>
                <a:ext cx="973158" cy="364793"/>
              </a:xfrm>
              <a:prstGeom prst="flowChartTerminator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  <p:sp>
          <p:nvSpPr>
            <p:cNvPr id="30" name="TextBox 30"/>
            <p:cNvSpPr txBox="1"/>
            <p:nvPr/>
          </p:nvSpPr>
          <p:spPr>
            <a:xfrm>
              <a:off x="4204314" y="1439392"/>
              <a:ext cx="2247328" cy="1000274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284"/>
                </a:lnSpc>
              </a:pPr>
              <a:endParaRPr lang="en-US" sz="1284" dirty="0">
                <a:solidFill>
                  <a:srgbClr val="3B5060"/>
                </a:solidFill>
                <a:latin typeface="Futura Light"/>
                <a:ea typeface="Futura Light"/>
                <a:cs typeface="Futura Light"/>
                <a:sym typeface="Futura Light"/>
              </a:endParaRPr>
            </a:p>
            <a:p>
              <a:pPr algn="ctr">
                <a:lnSpc>
                  <a:spcPts val="1284"/>
                </a:lnSpc>
              </a:pPr>
              <a:r>
                <a:rPr lang="en-US" sz="1284" dirty="0">
                  <a:solidFill>
                    <a:srgbClr val="3B5060"/>
                  </a:solidFill>
                  <a:latin typeface="Futura Light"/>
                  <a:ea typeface="Futura Light"/>
                  <a:cs typeface="Futura Light"/>
                  <a:sym typeface="Futura Light"/>
                </a:rPr>
                <a:t>‘Ocean Meets Sky’</a:t>
              </a:r>
            </a:p>
            <a:p>
              <a:pPr algn="ctr">
                <a:lnSpc>
                  <a:spcPts val="1284"/>
                </a:lnSpc>
              </a:pPr>
              <a:endParaRPr lang="en-US" sz="1284" dirty="0">
                <a:solidFill>
                  <a:srgbClr val="3B5060"/>
                </a:solidFill>
                <a:latin typeface="Futura Light"/>
                <a:ea typeface="Futura Light"/>
                <a:cs typeface="Futura Light"/>
                <a:sym typeface="Futura Light"/>
              </a:endParaRPr>
            </a:p>
            <a:p>
              <a:pPr algn="ctr">
                <a:lnSpc>
                  <a:spcPts val="1284"/>
                </a:lnSpc>
              </a:pPr>
              <a:r>
                <a:rPr lang="en-US" sz="1284" dirty="0">
                  <a:solidFill>
                    <a:srgbClr val="3B5060"/>
                  </a:solidFill>
                  <a:latin typeface="Futura Light"/>
                  <a:ea typeface="Futura Light"/>
                  <a:cs typeface="Futura Light"/>
                  <a:sym typeface="Futura Light"/>
                </a:rPr>
                <a:t>Handwriting</a:t>
              </a:r>
            </a:p>
            <a:p>
              <a:pPr algn="ctr">
                <a:lnSpc>
                  <a:spcPts val="1284"/>
                </a:lnSpc>
              </a:pPr>
              <a:endParaRPr lang="en-US" sz="1284" dirty="0">
                <a:solidFill>
                  <a:srgbClr val="3B5060"/>
                </a:solidFill>
                <a:latin typeface="Futura Light"/>
                <a:ea typeface="Futura Light"/>
                <a:cs typeface="Futura Light"/>
                <a:sym typeface="Futura Light"/>
              </a:endParaRPr>
            </a:p>
            <a:p>
              <a:pPr algn="ctr">
                <a:lnSpc>
                  <a:spcPts val="1284"/>
                </a:lnSpc>
              </a:pPr>
              <a:r>
                <a:rPr lang="en-US" sz="1284" dirty="0" err="1">
                  <a:solidFill>
                    <a:srgbClr val="3B5060"/>
                  </a:solidFill>
                  <a:latin typeface="Futura Light"/>
                  <a:ea typeface="Futura Light"/>
                  <a:cs typeface="Futura Light"/>
                  <a:sym typeface="Futura Light"/>
                </a:rPr>
                <a:t>SPaG</a:t>
              </a:r>
              <a:endParaRPr lang="en-US" sz="1284" dirty="0">
                <a:solidFill>
                  <a:srgbClr val="3B5060"/>
                </a:solidFill>
                <a:latin typeface="Futura Light"/>
                <a:ea typeface="Futura Light"/>
                <a:cs typeface="Futura Light"/>
                <a:sym typeface="Futura Light"/>
              </a:endParaRPr>
            </a:p>
          </p:txBody>
        </p:sp>
        <p:sp>
          <p:nvSpPr>
            <p:cNvPr id="33" name="TextBox 33"/>
            <p:cNvSpPr txBox="1"/>
            <p:nvPr/>
          </p:nvSpPr>
          <p:spPr>
            <a:xfrm>
              <a:off x="4927000" y="963796"/>
              <a:ext cx="801955" cy="256993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spcBef>
                  <a:spcPct val="0"/>
                </a:spcBef>
              </a:pPr>
              <a:r>
                <a:rPr lang="en-US" sz="1670" dirty="0">
                  <a:solidFill>
                    <a:srgbClr val="3B5060"/>
                  </a:solidFill>
                  <a:latin typeface="Futura Bold"/>
                  <a:ea typeface="Futura Bold"/>
                  <a:cs typeface="Futura Bold"/>
                  <a:sym typeface="Futura Bold"/>
                </a:rPr>
                <a:t>Literacy </a:t>
              </a:r>
            </a:p>
          </p:txBody>
        </p:sp>
      </p:grpSp>
      <p:grpSp>
        <p:nvGrpSpPr>
          <p:cNvPr id="81" name="Group 80"/>
          <p:cNvGrpSpPr/>
          <p:nvPr/>
        </p:nvGrpSpPr>
        <p:grpSpPr>
          <a:xfrm>
            <a:off x="7072175" y="6317567"/>
            <a:ext cx="2568743" cy="1296492"/>
            <a:chOff x="-3196629" y="3097363"/>
            <a:chExt cx="2568743" cy="1296492"/>
          </a:xfrm>
        </p:grpSpPr>
        <p:sp>
          <p:nvSpPr>
            <p:cNvPr id="65" name="Freeform 14"/>
            <p:cNvSpPr/>
            <p:nvPr/>
          </p:nvSpPr>
          <p:spPr>
            <a:xfrm>
              <a:off x="-3158504" y="3904861"/>
              <a:ext cx="2475921" cy="488994"/>
            </a:xfrm>
            <a:custGeom>
              <a:avLst/>
              <a:gdLst/>
              <a:ahLst/>
              <a:cxnLst/>
              <a:rect l="l" t="t" r="r" b="b"/>
              <a:pathLst>
                <a:path w="2475921" h="488994">
                  <a:moveTo>
                    <a:pt x="0" y="0"/>
                  </a:moveTo>
                  <a:lnTo>
                    <a:pt x="2475921" y="0"/>
                  </a:lnTo>
                  <a:lnTo>
                    <a:pt x="2475921" y="488994"/>
                  </a:lnTo>
                  <a:lnTo>
                    <a:pt x="0" y="4889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alphaModFix amt="25000"/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grpSp>
          <p:nvGrpSpPr>
            <p:cNvPr id="54" name="Group 53"/>
            <p:cNvGrpSpPr/>
            <p:nvPr/>
          </p:nvGrpSpPr>
          <p:grpSpPr>
            <a:xfrm>
              <a:off x="-3196629" y="3097363"/>
              <a:ext cx="2568743" cy="1051995"/>
              <a:chOff x="585308" y="2954038"/>
              <a:chExt cx="2568743" cy="1051995"/>
            </a:xfrm>
          </p:grpSpPr>
          <p:sp>
            <p:nvSpPr>
              <p:cNvPr id="55" name="Freeform 15"/>
              <p:cNvSpPr/>
              <p:nvPr/>
            </p:nvSpPr>
            <p:spPr>
              <a:xfrm>
                <a:off x="585308" y="3146173"/>
                <a:ext cx="2568743" cy="859860"/>
              </a:xfrm>
              <a:custGeom>
                <a:avLst/>
                <a:gdLst/>
                <a:ahLst/>
                <a:cxnLst/>
                <a:rect l="l" t="t" r="r" b="b"/>
                <a:pathLst>
                  <a:path w="2568743" h="1331076">
                    <a:moveTo>
                      <a:pt x="0" y="0"/>
                    </a:moveTo>
                    <a:lnTo>
                      <a:pt x="2568743" y="0"/>
                    </a:lnTo>
                    <a:lnTo>
                      <a:pt x="2568743" y="1331076"/>
                    </a:lnTo>
                    <a:lnTo>
                      <a:pt x="0" y="1331076"/>
                    </a:lnTo>
                    <a:lnTo>
                      <a:pt x="0" y="0"/>
                    </a:lnTo>
                    <a:close/>
                  </a:path>
                </a:pathLst>
              </a:custGeom>
              <a:blipFill>
                <a:blip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  <a:stretch>
                  <a:fillRect/>
                </a:stretch>
              </a:blip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57" name="Flowchart: Terminator 56"/>
              <p:cNvSpPr/>
              <p:nvPr/>
            </p:nvSpPr>
            <p:spPr>
              <a:xfrm>
                <a:off x="1366389" y="2954038"/>
                <a:ext cx="967762" cy="364793"/>
              </a:xfrm>
              <a:prstGeom prst="flowChartTerminator">
                <a:avLst/>
              </a:prstGeom>
              <a:solidFill>
                <a:srgbClr val="D6CBE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  <p:sp>
          <p:nvSpPr>
            <p:cNvPr id="58" name="TextBox 25"/>
            <p:cNvSpPr txBox="1"/>
            <p:nvPr/>
          </p:nvSpPr>
          <p:spPr>
            <a:xfrm>
              <a:off x="-3044206" y="3618196"/>
              <a:ext cx="2247328" cy="333425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1284"/>
                </a:lnSpc>
              </a:pPr>
              <a:r>
                <a:rPr lang="en-US" sz="1284" dirty="0">
                  <a:solidFill>
                    <a:srgbClr val="3B5060"/>
                  </a:solidFill>
                  <a:latin typeface="Futura Light"/>
                  <a:ea typeface="Futura Light"/>
                  <a:cs typeface="Futura Light"/>
                  <a:sym typeface="Futura Light"/>
                </a:rPr>
                <a:t>Developing singing techniques (The Vikings) </a:t>
              </a:r>
            </a:p>
          </p:txBody>
        </p:sp>
        <p:sp>
          <p:nvSpPr>
            <p:cNvPr id="59" name="TextBox 24"/>
            <p:cNvSpPr txBox="1"/>
            <p:nvPr/>
          </p:nvSpPr>
          <p:spPr>
            <a:xfrm>
              <a:off x="-2321087" y="3133846"/>
              <a:ext cx="801089" cy="258725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marL="0" lvl="0" indent="0" algn="ctr">
                <a:lnSpc>
                  <a:spcPts val="2338"/>
                </a:lnSpc>
                <a:spcBef>
                  <a:spcPct val="0"/>
                </a:spcBef>
              </a:pPr>
              <a:r>
                <a:rPr lang="en-US" sz="1670" dirty="0">
                  <a:solidFill>
                    <a:srgbClr val="3B5060"/>
                  </a:solidFill>
                  <a:latin typeface="Futura Bold"/>
                  <a:ea typeface="Futura Bold"/>
                  <a:cs typeface="Futura Bold"/>
                  <a:sym typeface="Futura Bold"/>
                </a:rPr>
                <a:t>Music</a:t>
              </a:r>
            </a:p>
          </p:txBody>
        </p:sp>
      </p:grpSp>
      <p:grpSp>
        <p:nvGrpSpPr>
          <p:cNvPr id="80" name="Group 79"/>
          <p:cNvGrpSpPr/>
          <p:nvPr/>
        </p:nvGrpSpPr>
        <p:grpSpPr>
          <a:xfrm>
            <a:off x="1181056" y="6177450"/>
            <a:ext cx="2568743" cy="1422796"/>
            <a:chOff x="-2908587" y="5322251"/>
            <a:chExt cx="2568743" cy="1682992"/>
          </a:xfrm>
        </p:grpSpPr>
        <p:sp>
          <p:nvSpPr>
            <p:cNvPr id="66" name="Freeform 14"/>
            <p:cNvSpPr/>
            <p:nvPr/>
          </p:nvSpPr>
          <p:spPr>
            <a:xfrm>
              <a:off x="-2862175" y="6516249"/>
              <a:ext cx="2475921" cy="488994"/>
            </a:xfrm>
            <a:custGeom>
              <a:avLst/>
              <a:gdLst/>
              <a:ahLst/>
              <a:cxnLst/>
              <a:rect l="l" t="t" r="r" b="b"/>
              <a:pathLst>
                <a:path w="2475921" h="488994">
                  <a:moveTo>
                    <a:pt x="0" y="0"/>
                  </a:moveTo>
                  <a:lnTo>
                    <a:pt x="2475921" y="0"/>
                  </a:lnTo>
                  <a:lnTo>
                    <a:pt x="2475921" y="488994"/>
                  </a:lnTo>
                  <a:lnTo>
                    <a:pt x="0" y="4889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alphaModFix amt="25000"/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grpSp>
          <p:nvGrpSpPr>
            <p:cNvPr id="67" name="Group 66"/>
            <p:cNvGrpSpPr/>
            <p:nvPr/>
          </p:nvGrpSpPr>
          <p:grpSpPr>
            <a:xfrm>
              <a:off x="-2908587" y="5355624"/>
              <a:ext cx="2568743" cy="1341295"/>
              <a:chOff x="585307" y="3002809"/>
              <a:chExt cx="2568743" cy="1341295"/>
            </a:xfrm>
          </p:grpSpPr>
          <p:sp>
            <p:nvSpPr>
              <p:cNvPr id="68" name="Freeform 15"/>
              <p:cNvSpPr/>
              <p:nvPr/>
            </p:nvSpPr>
            <p:spPr>
              <a:xfrm>
                <a:off x="585307" y="3255942"/>
                <a:ext cx="2568743" cy="1088162"/>
              </a:xfrm>
              <a:custGeom>
                <a:avLst/>
                <a:gdLst/>
                <a:ahLst/>
                <a:cxnLst/>
                <a:rect l="l" t="t" r="r" b="b"/>
                <a:pathLst>
                  <a:path w="2568743" h="1331076">
                    <a:moveTo>
                      <a:pt x="0" y="0"/>
                    </a:moveTo>
                    <a:lnTo>
                      <a:pt x="2568743" y="0"/>
                    </a:lnTo>
                    <a:lnTo>
                      <a:pt x="2568743" y="1331076"/>
                    </a:lnTo>
                    <a:lnTo>
                      <a:pt x="0" y="1331076"/>
                    </a:lnTo>
                    <a:lnTo>
                      <a:pt x="0" y="0"/>
                    </a:lnTo>
                    <a:close/>
                  </a:path>
                </a:pathLst>
              </a:custGeom>
              <a:blipFill>
                <a:blip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  <a:stretch>
                  <a:fillRect/>
                </a:stretch>
              </a:blip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69" name="Flowchart: Terminator 68"/>
              <p:cNvSpPr/>
              <p:nvPr/>
            </p:nvSpPr>
            <p:spPr>
              <a:xfrm>
                <a:off x="1364970" y="3002809"/>
                <a:ext cx="967762" cy="364793"/>
              </a:xfrm>
              <a:prstGeom prst="flowChartTerminator">
                <a:avLst/>
              </a:prstGeom>
              <a:solidFill>
                <a:srgbClr val="BDCAF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  <p:sp>
          <p:nvSpPr>
            <p:cNvPr id="70" name="TextBox 25"/>
            <p:cNvSpPr txBox="1"/>
            <p:nvPr/>
          </p:nvSpPr>
          <p:spPr>
            <a:xfrm>
              <a:off x="-2756163" y="5835990"/>
              <a:ext cx="2247328" cy="1972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284"/>
                </a:lnSpc>
              </a:pPr>
              <a:r>
                <a:rPr lang="en-US" sz="1284" dirty="0">
                  <a:solidFill>
                    <a:srgbClr val="3B5060"/>
                  </a:solidFill>
                  <a:latin typeface="Futura Light"/>
                  <a:ea typeface="Futura Light"/>
                  <a:cs typeface="Futura Light"/>
                  <a:sym typeface="Futura Light"/>
                </a:rPr>
                <a:t>French greetings</a:t>
              </a:r>
            </a:p>
          </p:txBody>
        </p:sp>
        <p:sp>
          <p:nvSpPr>
            <p:cNvPr id="71" name="TextBox 24"/>
            <p:cNvSpPr txBox="1"/>
            <p:nvPr/>
          </p:nvSpPr>
          <p:spPr>
            <a:xfrm>
              <a:off x="-2045587" y="5322251"/>
              <a:ext cx="801089" cy="258726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marL="0" lvl="0" indent="0" algn="ctr">
                <a:lnSpc>
                  <a:spcPts val="2338"/>
                </a:lnSpc>
                <a:spcBef>
                  <a:spcPct val="0"/>
                </a:spcBef>
              </a:pPr>
              <a:r>
                <a:rPr lang="en-US" sz="1670" dirty="0">
                  <a:solidFill>
                    <a:srgbClr val="3B5060"/>
                  </a:solidFill>
                  <a:latin typeface="Futura Bold"/>
                  <a:ea typeface="Futura Bold"/>
                  <a:cs typeface="Futura Bold"/>
                  <a:sym typeface="Futura Bold"/>
                </a:rPr>
                <a:t>French</a:t>
              </a:r>
            </a:p>
          </p:txBody>
        </p:sp>
      </p:grpSp>
      <p:grpSp>
        <p:nvGrpSpPr>
          <p:cNvPr id="82" name="Group 81"/>
          <p:cNvGrpSpPr/>
          <p:nvPr/>
        </p:nvGrpSpPr>
        <p:grpSpPr>
          <a:xfrm>
            <a:off x="4068429" y="6257560"/>
            <a:ext cx="2568743" cy="1296492"/>
            <a:chOff x="-3196629" y="3097363"/>
            <a:chExt cx="2568743" cy="1296492"/>
          </a:xfrm>
        </p:grpSpPr>
        <p:sp>
          <p:nvSpPr>
            <p:cNvPr id="83" name="Freeform 14"/>
            <p:cNvSpPr/>
            <p:nvPr/>
          </p:nvSpPr>
          <p:spPr>
            <a:xfrm>
              <a:off x="-3158504" y="3904861"/>
              <a:ext cx="2475921" cy="488994"/>
            </a:xfrm>
            <a:custGeom>
              <a:avLst/>
              <a:gdLst/>
              <a:ahLst/>
              <a:cxnLst/>
              <a:rect l="l" t="t" r="r" b="b"/>
              <a:pathLst>
                <a:path w="2475921" h="488994">
                  <a:moveTo>
                    <a:pt x="0" y="0"/>
                  </a:moveTo>
                  <a:lnTo>
                    <a:pt x="2475921" y="0"/>
                  </a:lnTo>
                  <a:lnTo>
                    <a:pt x="2475921" y="488994"/>
                  </a:lnTo>
                  <a:lnTo>
                    <a:pt x="0" y="4889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alphaModFix amt="25000"/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grpSp>
          <p:nvGrpSpPr>
            <p:cNvPr id="84" name="Group 83"/>
            <p:cNvGrpSpPr/>
            <p:nvPr/>
          </p:nvGrpSpPr>
          <p:grpSpPr>
            <a:xfrm>
              <a:off x="-3196629" y="3097363"/>
              <a:ext cx="2568743" cy="1051995"/>
              <a:chOff x="585308" y="2954038"/>
              <a:chExt cx="2568743" cy="1051995"/>
            </a:xfrm>
          </p:grpSpPr>
          <p:sp>
            <p:nvSpPr>
              <p:cNvPr id="87" name="Freeform 15"/>
              <p:cNvSpPr/>
              <p:nvPr/>
            </p:nvSpPr>
            <p:spPr>
              <a:xfrm>
                <a:off x="585308" y="3146173"/>
                <a:ext cx="2568743" cy="859860"/>
              </a:xfrm>
              <a:custGeom>
                <a:avLst/>
                <a:gdLst/>
                <a:ahLst/>
                <a:cxnLst/>
                <a:rect l="l" t="t" r="r" b="b"/>
                <a:pathLst>
                  <a:path w="2568743" h="1331076">
                    <a:moveTo>
                      <a:pt x="0" y="0"/>
                    </a:moveTo>
                    <a:lnTo>
                      <a:pt x="2568743" y="0"/>
                    </a:lnTo>
                    <a:lnTo>
                      <a:pt x="2568743" y="1331076"/>
                    </a:lnTo>
                    <a:lnTo>
                      <a:pt x="0" y="1331076"/>
                    </a:lnTo>
                    <a:lnTo>
                      <a:pt x="0" y="0"/>
                    </a:lnTo>
                    <a:close/>
                  </a:path>
                </a:pathLst>
              </a:custGeom>
              <a:blipFill>
                <a:blip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  <a:stretch>
                  <a:fillRect/>
                </a:stretch>
              </a:blip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88" name="Flowchart: Terminator 87"/>
              <p:cNvSpPr/>
              <p:nvPr/>
            </p:nvSpPr>
            <p:spPr>
              <a:xfrm>
                <a:off x="1366389" y="2954038"/>
                <a:ext cx="967762" cy="364793"/>
              </a:xfrm>
              <a:prstGeom prst="flowChartTerminator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  <p:sp>
          <p:nvSpPr>
            <p:cNvPr id="85" name="TextBox 25"/>
            <p:cNvSpPr txBox="1"/>
            <p:nvPr/>
          </p:nvSpPr>
          <p:spPr>
            <a:xfrm>
              <a:off x="-3044206" y="3618196"/>
              <a:ext cx="2247328" cy="33342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284"/>
                </a:lnSpc>
              </a:pPr>
              <a:r>
                <a:rPr lang="en-US" sz="1284" dirty="0">
                  <a:solidFill>
                    <a:srgbClr val="3B5060"/>
                  </a:solidFill>
                  <a:latin typeface="Futura Light"/>
                  <a:ea typeface="Futura Light"/>
                  <a:cs typeface="Futura Light"/>
                  <a:sym typeface="Futura Light"/>
                </a:rPr>
                <a:t>Agility, balance and coordination</a:t>
              </a:r>
            </a:p>
          </p:txBody>
        </p:sp>
        <p:sp>
          <p:nvSpPr>
            <p:cNvPr id="86" name="TextBox 24"/>
            <p:cNvSpPr txBox="1"/>
            <p:nvPr/>
          </p:nvSpPr>
          <p:spPr>
            <a:xfrm>
              <a:off x="-2321087" y="3133846"/>
              <a:ext cx="801089" cy="258725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</p:spPr>
          <p:txBody>
            <a:bodyPr wrap="square" lIns="0" tIns="0" rIns="0" bIns="0" rtlCol="0" anchor="t">
              <a:spAutoFit/>
            </a:bodyPr>
            <a:lstStyle/>
            <a:p>
              <a:pPr marL="0" lvl="0" indent="0" algn="ctr">
                <a:lnSpc>
                  <a:spcPts val="2338"/>
                </a:lnSpc>
                <a:spcBef>
                  <a:spcPct val="0"/>
                </a:spcBef>
              </a:pPr>
              <a:r>
                <a:rPr lang="en-US" sz="1670" dirty="0">
                  <a:solidFill>
                    <a:srgbClr val="3B5060"/>
                  </a:solidFill>
                  <a:latin typeface="Futura Bold"/>
                  <a:ea typeface="Futura Bold"/>
                  <a:cs typeface="Futura Bold"/>
                  <a:sym typeface="Futura Bold"/>
                </a:rPr>
                <a:t>PE</a:t>
              </a:r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B783D84A9DA984DAB8F145333B7421B" ma:contentTypeVersion="18" ma:contentTypeDescription="Create a new document." ma:contentTypeScope="" ma:versionID="f24a78e93db4bfbe3c1e38d50741e447">
  <xsd:schema xmlns:xsd="http://www.w3.org/2001/XMLSchema" xmlns:xs="http://www.w3.org/2001/XMLSchema" xmlns:p="http://schemas.microsoft.com/office/2006/metadata/properties" xmlns:ns3="13b4d9ce-48fd-4c90-a324-1bb46222ede8" xmlns:ns4="84d3d942-f54f-4f0e-a4cb-886634fa2459" targetNamespace="http://schemas.microsoft.com/office/2006/metadata/properties" ma:root="true" ma:fieldsID="71be29b907655c5d9acca016da39fda0" ns3:_="" ns4:_="">
    <xsd:import namespace="13b4d9ce-48fd-4c90-a324-1bb46222ede8"/>
    <xsd:import namespace="84d3d942-f54f-4f0e-a4cb-886634fa2459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Location" minOccurs="0"/>
                <xsd:element ref="ns3:MediaServiceEventHashCode" minOccurs="0"/>
                <xsd:element ref="ns3:MediaServiceGenerationTim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LengthInSeconds" minOccurs="0"/>
                <xsd:element ref="ns3:_activity" minOccurs="0"/>
                <xsd:element ref="ns3:MediaServiceObjectDetectorVersions" minOccurs="0"/>
                <xsd:element ref="ns3:MediaServiceSystemTag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3b4d9ce-48fd-4c90-a324-1bb46222ede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OCR" ma:index="1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MediaServiceLocation" ma:internalName="MediaServiceLocation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4d3d942-f54f-4f0e-a4cb-886634fa2459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13b4d9ce-48fd-4c90-a324-1bb46222ede8" xsi:nil="true"/>
  </documentManagement>
</p:properties>
</file>

<file path=customXml/itemProps1.xml><?xml version="1.0" encoding="utf-8"?>
<ds:datastoreItem xmlns:ds="http://schemas.openxmlformats.org/officeDocument/2006/customXml" ds:itemID="{F0E53604-698C-4C0A-AA6A-22CE91A19A1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B077BC5-4592-4616-91F8-926F97BD418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3b4d9ce-48fd-4c90-a324-1bb46222ede8"/>
    <ds:schemaRef ds:uri="84d3d942-f54f-4f0e-a4cb-886634fa245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5B3E76B-07B3-4D61-BD03-D0E3932AB386}">
  <ds:schemaRefs>
    <ds:schemaRef ds:uri="84d3d942-f54f-4f0e-a4cb-886634fa2459"/>
    <ds:schemaRef ds:uri="http://schemas.microsoft.com/office/2006/metadata/properties"/>
    <ds:schemaRef ds:uri="http://schemas.microsoft.com/office/2006/documentManagement/types"/>
    <ds:schemaRef ds:uri="http://purl.org/dc/elements/1.1/"/>
    <ds:schemaRef ds:uri="http://schemas.openxmlformats.org/package/2006/metadata/core-properties"/>
    <ds:schemaRef ds:uri="http://schemas.microsoft.com/office/infopath/2007/PartnerControls"/>
    <ds:schemaRef ds:uri="http://purl.org/dc/terms/"/>
    <ds:schemaRef ds:uri="13b4d9ce-48fd-4c90-a324-1bb46222ede8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2839</TotalTime>
  <Words>78</Words>
  <Application>Microsoft Office PowerPoint</Application>
  <PresentationFormat>Custom</PresentationFormat>
  <Paragraphs>33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Futura Light</vt:lpstr>
      <vt:lpstr>Calibri</vt:lpstr>
      <vt:lpstr>Futura</vt:lpstr>
      <vt:lpstr>Futura Bold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Blue and Grey Illustrative Creative Mind Map (29 x 21 cm)</dc:title>
  <dc:creator>L Grisedale</dc:creator>
  <cp:lastModifiedBy>Gabrielle Close</cp:lastModifiedBy>
  <cp:revision>20</cp:revision>
  <cp:lastPrinted>2025-06-06T06:52:57Z</cp:lastPrinted>
  <dcterms:created xsi:type="dcterms:W3CDTF">2006-08-16T00:00:00Z</dcterms:created>
  <dcterms:modified xsi:type="dcterms:W3CDTF">2026-09-08T20:46:50Z</dcterms:modified>
  <dc:identifier>DAGHDjH_74s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0x0101003B783D84A9DA984DAB8F145333B7421B</vt:lpwstr>
  </property>
</Properties>
</file>